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6" r:id="rId2"/>
    <p:sldId id="304" r:id="rId3"/>
    <p:sldId id="275" r:id="rId4"/>
    <p:sldId id="278" r:id="rId5"/>
    <p:sldId id="279" r:id="rId6"/>
    <p:sldId id="276" r:id="rId7"/>
    <p:sldId id="277" r:id="rId8"/>
    <p:sldId id="280" r:id="rId9"/>
    <p:sldId id="281" r:id="rId10"/>
    <p:sldId id="282" r:id="rId11"/>
    <p:sldId id="283" r:id="rId12"/>
    <p:sldId id="306" r:id="rId13"/>
    <p:sldId id="305" r:id="rId14"/>
    <p:sldId id="284" r:id="rId15"/>
    <p:sldId id="285" r:id="rId16"/>
    <p:sldId id="286" r:id="rId17"/>
    <p:sldId id="288" r:id="rId18"/>
    <p:sldId id="287" r:id="rId19"/>
    <p:sldId id="289" r:id="rId20"/>
    <p:sldId id="292" r:id="rId21"/>
    <p:sldId id="291" r:id="rId22"/>
    <p:sldId id="293" r:id="rId23"/>
    <p:sldId id="298" r:id="rId24"/>
    <p:sldId id="290" r:id="rId25"/>
    <p:sldId id="295" r:id="rId26"/>
    <p:sldId id="296" r:id="rId27"/>
    <p:sldId id="297" r:id="rId28"/>
    <p:sldId id="294" r:id="rId29"/>
    <p:sldId id="299" r:id="rId30"/>
    <p:sldId id="300" r:id="rId31"/>
    <p:sldId id="308" r:id="rId32"/>
    <p:sldId id="307" r:id="rId33"/>
    <p:sldId id="309" r:id="rId34"/>
    <p:sldId id="310" r:id="rId35"/>
    <p:sldId id="274" r:id="rId3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10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18E87B89-B5E8-4EC6-9A47-47594F894A9D}" type="datetimeFigureOut">
              <a:rPr lang="en-US" smtClean="0"/>
              <a:pPr/>
              <a:t>14-04-2015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BB9C131B-6774-4A90-A46C-B1DCA5B4B65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522A47B1-13DF-4042-8AA6-9DF7F540F073}" type="datetimeFigureOut">
              <a:rPr lang="en-US" smtClean="0"/>
              <a:pPr/>
              <a:t>14-04-2015</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CFBCCEFD-4620-44CC-917A-8C628F1BF93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(United Nations Development </a:t>
            </a:r>
            <a:r>
              <a:rPr lang="en-US" dirty="0" err="1" smtClean="0"/>
              <a:t>Programme</a:t>
            </a:r>
            <a:r>
              <a:rPr lang="en-US" dirty="0" smtClean="0"/>
              <a:t>, 1990).</a:t>
            </a:r>
          </a:p>
          <a:p>
            <a:r>
              <a:rPr lang="en-US" dirty="0" smtClean="0"/>
              <a:t>(</a:t>
            </a:r>
            <a:r>
              <a:rPr lang="en-US" dirty="0" err="1" smtClean="0"/>
              <a:t>Omestad</a:t>
            </a:r>
            <a:r>
              <a:rPr lang="en-US" dirty="0" smtClean="0"/>
              <a:t>, 2003),</a:t>
            </a:r>
            <a:endParaRPr lang="en-US" dirty="0"/>
          </a:p>
        </p:txBody>
      </p:sp>
      <p:sp>
        <p:nvSpPr>
          <p:cNvPr id="4" name="Slide Number Placeholder 3"/>
          <p:cNvSpPr>
            <a:spLocks noGrp="1"/>
          </p:cNvSpPr>
          <p:nvPr>
            <p:ph type="sldNum" sz="quarter" idx="10"/>
          </p:nvPr>
        </p:nvSpPr>
        <p:spPr/>
        <p:txBody>
          <a:bodyPr/>
          <a:lstStyle/>
          <a:p>
            <a:fld id="{CFBCCEFD-4620-44CC-917A-8C628F1BF934}" type="slidenum">
              <a:rPr lang="en-US" smtClean="0"/>
              <a:pPr/>
              <a:t>32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comparative study of Europe in the mid-1970s, when that region was split between mostly capitalist and mostly socialist countries, compared the earnings of the richest 5 percent of the population and the poorest 5 percent (Wiles, 1977). </a:t>
            </a:r>
          </a:p>
        </p:txBody>
      </p:sp>
      <p:sp>
        <p:nvSpPr>
          <p:cNvPr id="4" name="Slide Number Placeholder 3"/>
          <p:cNvSpPr>
            <a:spLocks noGrp="1"/>
          </p:cNvSpPr>
          <p:nvPr>
            <p:ph type="sldNum" sz="quarter" idx="10"/>
          </p:nvPr>
        </p:nvSpPr>
        <p:spPr/>
        <p:txBody>
          <a:bodyPr/>
          <a:lstStyle/>
          <a:p>
            <a:fld id="{CFBCCEFD-4620-44CC-917A-8C628F1BF934}" type="slidenum">
              <a:rPr lang="en-US" smtClean="0"/>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Capitalism emphasizes the freedom to pursue self-interest and depends on the ability of producers and consumers to interact with little interference by the state. </a:t>
            </a:r>
          </a:p>
          <a:p>
            <a:r>
              <a:rPr lang="en-US" dirty="0" smtClean="0"/>
              <a:t>Socialism, by contrast, emphasizes freedom from basic want. The goal of equality requires the state to regulate the economy, which in turn limits personal choices and opportunities for citizens. </a:t>
            </a:r>
          </a:p>
        </p:txBody>
      </p:sp>
      <p:sp>
        <p:nvSpPr>
          <p:cNvPr id="4" name="Slide Number Placeholder 3"/>
          <p:cNvSpPr>
            <a:spLocks noGrp="1"/>
          </p:cNvSpPr>
          <p:nvPr>
            <p:ph type="sldNum" sz="quarter" idx="10"/>
          </p:nvPr>
        </p:nvSpPr>
        <p:spPr/>
        <p:txBody>
          <a:bodyPr/>
          <a:lstStyle/>
          <a:p>
            <a:fld id="{CFBCCEFD-4620-44CC-917A-8C628F1BF934}" type="slidenum">
              <a:rPr lang="en-US" smtClean="0"/>
              <a:pPr/>
              <a:t>34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14-04-2015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14-04-2015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14-04-2015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14-04-2015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14-04-2015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14-04-2015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14-04-2015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14-04-2015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Institutions :</a:t>
            </a:r>
            <a:br>
              <a:rPr lang="en-US" dirty="0" smtClean="0"/>
            </a:br>
            <a:r>
              <a:rPr lang="en-US" dirty="0" smtClean="0">
                <a:latin typeface="Algerian" pitchFamily="82" charset="0"/>
              </a:rPr>
              <a:t>Economy </a:t>
            </a:r>
            <a:endParaRPr lang="en-US" dirty="0">
              <a:latin typeface="Algerian" pitchFamily="82" charset="0"/>
            </a:endParaRPr>
          </a:p>
        </p:txBody>
      </p:sp>
      <p:sp>
        <p:nvSpPr>
          <p:cNvPr id="3" name="Subtitle 2"/>
          <p:cNvSpPr>
            <a:spLocks noGrp="1"/>
          </p:cNvSpPr>
          <p:nvPr>
            <p:ph type="subTitle" idx="1"/>
          </p:nvPr>
        </p:nvSpPr>
        <p:spPr/>
        <p:txBody>
          <a:bodyPr/>
          <a:lstStyle/>
          <a:p>
            <a:r>
              <a:rPr lang="en-US" smtClean="0"/>
              <a:t>IMRAN AHMAD SAJID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startAt="3"/>
            </a:pPr>
            <a:r>
              <a:rPr lang="en-US" b="1" u="sng" dirty="0" smtClean="0"/>
              <a:t>Manufacturing and mass production</a:t>
            </a:r>
            <a:r>
              <a:rPr lang="en-US" dirty="0" smtClean="0"/>
              <a:t>: before the industrial revolution, most people grew or gathered </a:t>
            </a:r>
            <a:r>
              <a:rPr lang="en-US" u="sng" dirty="0" smtClean="0"/>
              <a:t>raw materials </a:t>
            </a:r>
            <a:r>
              <a:rPr lang="en-US" dirty="0" smtClean="0"/>
              <a:t>such as grain, wood, or wool. In an industrial economy, the focus shifts so that most people work to </a:t>
            </a:r>
            <a:r>
              <a:rPr lang="en-US" u="sng" dirty="0" smtClean="0"/>
              <a:t>turn raw materials into wide-range of finished products </a:t>
            </a:r>
            <a:r>
              <a:rPr lang="en-US" dirty="0" smtClean="0"/>
              <a:t>such as processed foods, furniture, and clothing. </a:t>
            </a:r>
          </a:p>
          <a:p>
            <a:pPr marL="514350" indent="-514350">
              <a:buFont typeface="+mj-lt"/>
              <a:buAutoNum type="arabicPeriod" startAt="3"/>
            </a:pPr>
            <a:r>
              <a:rPr lang="en-US" b="1" u="sng" dirty="0" smtClean="0"/>
              <a:t>Specialization</a:t>
            </a:r>
            <a:r>
              <a:rPr lang="en-US" dirty="0" smtClean="0"/>
              <a:t>: centuries ago, people worked at home, making products </a:t>
            </a:r>
            <a:r>
              <a:rPr lang="en-US" u="sng" dirty="0" smtClean="0"/>
              <a:t>from start to finish</a:t>
            </a:r>
            <a:r>
              <a:rPr lang="en-US" dirty="0" smtClean="0"/>
              <a:t>. In the </a:t>
            </a:r>
            <a:r>
              <a:rPr lang="en-US" u="sng" dirty="0" smtClean="0"/>
              <a:t>factory</a:t>
            </a:r>
            <a:r>
              <a:rPr lang="en-US" dirty="0" smtClean="0"/>
              <a:t>, a worker </a:t>
            </a:r>
            <a:r>
              <a:rPr lang="en-US" u="sng" dirty="0" smtClean="0"/>
              <a:t>repeats a single task over and over </a:t>
            </a:r>
            <a:r>
              <a:rPr lang="en-US" dirty="0" smtClean="0"/>
              <a:t>, making only a small contribution to the finished product. </a:t>
            </a:r>
          </a:p>
          <a:p>
            <a:pPr marL="514350" indent="-514350">
              <a:buFont typeface="+mj-lt"/>
              <a:buAutoNum type="arabicPeriod" startAt="3"/>
            </a:pPr>
            <a:r>
              <a:rPr lang="en-US" b="1" u="sng" dirty="0" smtClean="0"/>
              <a:t>Wage </a:t>
            </a:r>
            <a:r>
              <a:rPr lang="en-US" b="1" u="sng" dirty="0" err="1" smtClean="0"/>
              <a:t>labour</a:t>
            </a:r>
            <a:r>
              <a:rPr lang="en-US" dirty="0" smtClean="0"/>
              <a:t>: instead of working for themselves, factory workers became wage </a:t>
            </a:r>
            <a:r>
              <a:rPr lang="en-US" dirty="0" err="1" smtClean="0"/>
              <a:t>labourers</a:t>
            </a:r>
            <a:r>
              <a:rPr lang="en-US" dirty="0" smtClean="0"/>
              <a:t> working for strangers, who often cared less for them than for the machines they operated. </a:t>
            </a:r>
            <a:endParaRPr 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Information Revolution</a:t>
            </a:r>
            <a:endParaRPr lang="en-US" dirty="0"/>
          </a:p>
        </p:txBody>
      </p:sp>
      <p:sp>
        <p:nvSpPr>
          <p:cNvPr id="3" name="Content Placeholder 2"/>
          <p:cNvSpPr>
            <a:spLocks noGrp="1"/>
          </p:cNvSpPr>
          <p:nvPr>
            <p:ph idx="1"/>
          </p:nvPr>
        </p:nvSpPr>
        <p:spPr/>
        <p:txBody>
          <a:bodyPr/>
          <a:lstStyle/>
          <a:p>
            <a:r>
              <a:rPr lang="en-US" dirty="0" smtClean="0"/>
              <a:t>By about 1950, the nature of production was changing once again. The US was creating a postindustrial economy. </a:t>
            </a:r>
          </a:p>
          <a:p>
            <a:r>
              <a:rPr lang="en-US" dirty="0" smtClean="0"/>
              <a:t>Information revolution brought three significant changes: </a:t>
            </a:r>
          </a:p>
          <a:p>
            <a:pPr marL="914400" lvl="1" indent="-514350">
              <a:buFont typeface="+mj-lt"/>
              <a:buAutoNum type="arabicPeriod"/>
            </a:pPr>
            <a:r>
              <a:rPr lang="en-US" dirty="0" smtClean="0"/>
              <a:t>From tangible products to ideas</a:t>
            </a:r>
          </a:p>
          <a:p>
            <a:pPr marL="914400" lvl="1" indent="-514350">
              <a:buFont typeface="+mj-lt"/>
              <a:buAutoNum type="arabicPeriod"/>
            </a:pPr>
            <a:r>
              <a:rPr lang="en-US" dirty="0" smtClean="0"/>
              <a:t>From mechanical skills to literacy skills</a:t>
            </a:r>
          </a:p>
          <a:p>
            <a:pPr marL="914400" lvl="1" indent="-514350">
              <a:buFont typeface="+mj-lt"/>
              <a:buAutoNum type="arabicPeriod"/>
            </a:pPr>
            <a:r>
              <a:rPr lang="en-US" dirty="0" smtClean="0"/>
              <a:t>From factories to almost anywhere</a:t>
            </a:r>
            <a:endParaRPr lang="en-US"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pPr marL="514350" indent="-514350">
              <a:buFont typeface="+mj-lt"/>
              <a:buAutoNum type="arabicPeriod"/>
            </a:pPr>
            <a:r>
              <a:rPr lang="en-US" b="1" u="sng" dirty="0" smtClean="0"/>
              <a:t>From tangible products to ideas</a:t>
            </a:r>
            <a:r>
              <a:rPr lang="en-US" dirty="0" smtClean="0"/>
              <a:t>: the industrial era was defined by the production of goods; in postindustrial era, people work with symbols. Computer programmers, writers, financial analysts, advertising executives, architects, editors, and all sorts of consultants make up more of the </a:t>
            </a:r>
            <a:r>
              <a:rPr lang="en-US" dirty="0" err="1" smtClean="0"/>
              <a:t>labour</a:t>
            </a:r>
            <a:r>
              <a:rPr lang="en-US" dirty="0" smtClean="0"/>
              <a:t> force in the information age. </a:t>
            </a:r>
          </a:p>
          <a:p>
            <a:pPr marL="514350" indent="-514350">
              <a:buFont typeface="+mj-lt"/>
              <a:buAutoNum type="arabicPeriod"/>
            </a:pPr>
            <a:r>
              <a:rPr lang="en-US" b="1" u="sng" dirty="0" smtClean="0"/>
              <a:t>From mechanical skills to literacy skills</a:t>
            </a:r>
            <a:r>
              <a:rPr lang="en-US" dirty="0" smtClean="0"/>
              <a:t>: the industrial revolution required mechanical skills, but the information revolution requires literacy skills: speaking and writing well and, of course, knowing how to use a computer. People able to communicate effectively are likely to do well; people without these skills face fewer opportunities. </a:t>
            </a:r>
          </a:p>
          <a:p>
            <a:pPr marL="514350" indent="-514350">
              <a:buFont typeface="+mj-lt"/>
              <a:buAutoNum type="arabicPeriod"/>
            </a:pPr>
            <a:r>
              <a:rPr lang="en-US" b="1" u="sng" dirty="0" smtClean="0"/>
              <a:t>From factories to almost anywhere</a:t>
            </a:r>
            <a:r>
              <a:rPr lang="en-US" dirty="0" smtClean="0"/>
              <a:t>: industrial technology drew workers into factories located newer power sources, but computer technology allows people to work almost anywhere. Laptop and wireless computers and cell phones now turn the home, a car, or even an airplane into a “virtual office.”. What this means for everyday life is that new information technology blurs the lines between our lives at work and at home.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Sectors of the Economy </a:t>
            </a:r>
            <a:endParaRPr lang="en-US" b="1" dirty="0"/>
          </a:p>
        </p:txBody>
      </p:sp>
      <p:sp>
        <p:nvSpPr>
          <p:cNvPr id="3" name="Content Placeholder 2"/>
          <p:cNvSpPr>
            <a:spLocks noGrp="1"/>
          </p:cNvSpPr>
          <p:nvPr>
            <p:ph idx="1"/>
          </p:nvPr>
        </p:nvSpPr>
        <p:spPr/>
        <p:txBody>
          <a:bodyPr/>
          <a:lstStyle/>
          <a:p>
            <a:r>
              <a:rPr lang="en-US" dirty="0" smtClean="0"/>
              <a:t>Economy has three sectors</a:t>
            </a:r>
          </a:p>
          <a:p>
            <a:pPr marL="514350" indent="-514350">
              <a:buFont typeface="+mj-lt"/>
              <a:buAutoNum type="arabicPeriod"/>
            </a:pPr>
            <a:r>
              <a:rPr lang="en-US" dirty="0" smtClean="0"/>
              <a:t>Primary Sector</a:t>
            </a:r>
          </a:p>
          <a:p>
            <a:pPr marL="514350" indent="-514350">
              <a:buFont typeface="+mj-lt"/>
              <a:buAutoNum type="arabicPeriod"/>
            </a:pPr>
            <a:r>
              <a:rPr lang="en-US" dirty="0" smtClean="0"/>
              <a:t>Secondary Sector</a:t>
            </a:r>
          </a:p>
          <a:p>
            <a:pPr marL="514350" indent="-514350">
              <a:buFont typeface="+mj-lt"/>
              <a:buAutoNum type="arabicPeriod"/>
            </a:pPr>
            <a:r>
              <a:rPr lang="en-US" dirty="0" smtClean="0"/>
              <a:t>Tertiary Sector</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email"/>
          <a:srcRect/>
          <a:stretch>
            <a:fillRect/>
          </a:stretch>
        </p:blipFill>
        <p:spPr bwMode="auto">
          <a:xfrm>
            <a:off x="5867400" y="1219200"/>
            <a:ext cx="3276600" cy="548640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1. Primary Sector</a:t>
            </a:r>
            <a:endParaRPr lang="en-US" dirty="0"/>
          </a:p>
        </p:txBody>
      </p:sp>
      <p:sp>
        <p:nvSpPr>
          <p:cNvPr id="3" name="Content Placeholder 2"/>
          <p:cNvSpPr>
            <a:spLocks noGrp="1"/>
          </p:cNvSpPr>
          <p:nvPr>
            <p:ph idx="1"/>
          </p:nvPr>
        </p:nvSpPr>
        <p:spPr>
          <a:xfrm>
            <a:off x="457200" y="1371600"/>
            <a:ext cx="5410200" cy="5257800"/>
          </a:xfrm>
        </p:spPr>
        <p:txBody>
          <a:bodyPr>
            <a:normAutofit fontScale="77500" lnSpcReduction="20000"/>
          </a:bodyPr>
          <a:lstStyle/>
          <a:p>
            <a:r>
              <a:rPr lang="en-US" dirty="0" smtClean="0"/>
              <a:t>Primary sector is the part of the economy that </a:t>
            </a:r>
            <a:r>
              <a:rPr lang="en-US" u="sng" dirty="0" smtClean="0"/>
              <a:t>draws raw materials from the natural environment</a:t>
            </a:r>
            <a:r>
              <a:rPr lang="en-US" dirty="0" smtClean="0"/>
              <a:t>. It includes: </a:t>
            </a:r>
          </a:p>
          <a:p>
            <a:pPr lvl="1"/>
            <a:r>
              <a:rPr lang="en-US" dirty="0" smtClean="0"/>
              <a:t>Agriculture, </a:t>
            </a:r>
          </a:p>
          <a:p>
            <a:pPr lvl="1"/>
            <a:r>
              <a:rPr lang="en-US" dirty="0" smtClean="0"/>
              <a:t>Raising Animals, </a:t>
            </a:r>
          </a:p>
          <a:p>
            <a:pPr lvl="1"/>
            <a:r>
              <a:rPr lang="en-US" dirty="0" smtClean="0"/>
              <a:t>Fishing, </a:t>
            </a:r>
          </a:p>
          <a:p>
            <a:pPr lvl="1"/>
            <a:r>
              <a:rPr lang="en-US" dirty="0" smtClean="0"/>
              <a:t>Forestry and mining. </a:t>
            </a:r>
          </a:p>
          <a:p>
            <a:r>
              <a:rPr lang="en-US" dirty="0" smtClean="0"/>
              <a:t>The primary sector is largest in low-income nations. </a:t>
            </a:r>
          </a:p>
          <a:p>
            <a:r>
              <a:rPr lang="en-US" dirty="0" smtClean="0"/>
              <a:t>Primary sector constitutes economic output; </a:t>
            </a:r>
          </a:p>
          <a:p>
            <a:pPr lvl="1"/>
            <a:r>
              <a:rPr lang="en-US" dirty="0" smtClean="0"/>
              <a:t>26% low-income nations</a:t>
            </a:r>
          </a:p>
          <a:p>
            <a:pPr lvl="1"/>
            <a:r>
              <a:rPr lang="en-US" dirty="0" smtClean="0"/>
              <a:t>10% middle-income nations</a:t>
            </a:r>
          </a:p>
          <a:p>
            <a:pPr lvl="1"/>
            <a:r>
              <a:rPr lang="en-US" dirty="0" smtClean="0"/>
              <a:t>2% high-income nations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email"/>
          <a:srcRect/>
          <a:stretch>
            <a:fillRect/>
          </a:stretch>
        </p:blipFill>
        <p:spPr bwMode="auto">
          <a:xfrm>
            <a:off x="5867400" y="1219200"/>
            <a:ext cx="3276600" cy="548640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2. Secondary Sector</a:t>
            </a:r>
            <a:endParaRPr lang="en-US" dirty="0"/>
          </a:p>
        </p:txBody>
      </p:sp>
      <p:sp>
        <p:nvSpPr>
          <p:cNvPr id="3" name="Content Placeholder 2"/>
          <p:cNvSpPr>
            <a:spLocks noGrp="1"/>
          </p:cNvSpPr>
          <p:nvPr>
            <p:ph idx="1"/>
          </p:nvPr>
        </p:nvSpPr>
        <p:spPr>
          <a:xfrm>
            <a:off x="457200" y="1219200"/>
            <a:ext cx="5715000" cy="5410200"/>
          </a:xfrm>
        </p:spPr>
        <p:txBody>
          <a:bodyPr>
            <a:normAutofit/>
          </a:bodyPr>
          <a:lstStyle/>
          <a:p>
            <a:r>
              <a:rPr lang="en-US" dirty="0" smtClean="0"/>
              <a:t>The secondary sector is the part of the economy that </a:t>
            </a:r>
            <a:r>
              <a:rPr lang="en-US" u="sng" dirty="0" smtClean="0"/>
              <a:t>transforms raw materials into manufactured goods</a:t>
            </a:r>
            <a:r>
              <a:rPr lang="en-US" dirty="0" smtClean="0"/>
              <a:t>. </a:t>
            </a:r>
          </a:p>
          <a:p>
            <a:r>
              <a:rPr lang="en-US" dirty="0" smtClean="0"/>
              <a:t>It includes operation such as </a:t>
            </a:r>
          </a:p>
          <a:p>
            <a:pPr lvl="1"/>
            <a:r>
              <a:rPr lang="en-US" dirty="0" smtClean="0"/>
              <a:t>refining petroleum into gasoline and </a:t>
            </a:r>
          </a:p>
          <a:p>
            <a:pPr lvl="1"/>
            <a:r>
              <a:rPr lang="en-US" dirty="0" smtClean="0"/>
              <a:t>turning metals into tools and automobiles.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email"/>
          <a:srcRect/>
          <a:stretch>
            <a:fillRect/>
          </a:stretch>
        </p:blipFill>
        <p:spPr bwMode="auto">
          <a:xfrm>
            <a:off x="5867400" y="1219200"/>
            <a:ext cx="3276600" cy="548640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3. Tertiary Sector</a:t>
            </a:r>
            <a:endParaRPr lang="en-US" dirty="0"/>
          </a:p>
        </p:txBody>
      </p:sp>
      <p:sp>
        <p:nvSpPr>
          <p:cNvPr id="3" name="Content Placeholder 2"/>
          <p:cNvSpPr>
            <a:spLocks noGrp="1"/>
          </p:cNvSpPr>
          <p:nvPr>
            <p:ph idx="1"/>
          </p:nvPr>
        </p:nvSpPr>
        <p:spPr>
          <a:xfrm>
            <a:off x="457200" y="1295400"/>
            <a:ext cx="5715000" cy="5257800"/>
          </a:xfrm>
        </p:spPr>
        <p:txBody>
          <a:bodyPr>
            <a:normAutofit lnSpcReduction="10000"/>
          </a:bodyPr>
          <a:lstStyle/>
          <a:p>
            <a:r>
              <a:rPr lang="en-US" dirty="0" smtClean="0"/>
              <a:t>The tertiary sector is the part of the economy that </a:t>
            </a:r>
            <a:r>
              <a:rPr lang="en-US" u="sng" dirty="0" smtClean="0"/>
              <a:t>involves services rather than goods</a:t>
            </a:r>
            <a:r>
              <a:rPr lang="en-US" dirty="0" smtClean="0"/>
              <a:t>. </a:t>
            </a:r>
          </a:p>
          <a:p>
            <a:r>
              <a:rPr lang="en-US" dirty="0" smtClean="0"/>
              <a:t>The tertiary sector grows with industrialization, accounting for </a:t>
            </a:r>
          </a:p>
          <a:p>
            <a:pPr lvl="1"/>
            <a:r>
              <a:rPr lang="en-US" dirty="0" smtClean="0"/>
              <a:t>49% of economic output in low-income countries, </a:t>
            </a:r>
          </a:p>
          <a:p>
            <a:pPr lvl="1"/>
            <a:r>
              <a:rPr lang="en-US" dirty="0" smtClean="0"/>
              <a:t>55% in middle-income countries, and </a:t>
            </a:r>
          </a:p>
          <a:p>
            <a:pPr lvl="1"/>
            <a:r>
              <a:rPr lang="en-US" dirty="0" smtClean="0"/>
              <a:t>73% in high-income nations.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Economic Systems</a:t>
            </a:r>
            <a:endParaRPr lang="en-US" b="1" dirty="0"/>
          </a:p>
        </p:txBody>
      </p:sp>
      <p:sp>
        <p:nvSpPr>
          <p:cNvPr id="3" name="Content Placeholder 2"/>
          <p:cNvSpPr>
            <a:spLocks noGrp="1"/>
          </p:cNvSpPr>
          <p:nvPr>
            <p:ph idx="1"/>
          </p:nvPr>
        </p:nvSpPr>
        <p:spPr/>
        <p:txBody>
          <a:bodyPr/>
          <a:lstStyle/>
          <a:p>
            <a:r>
              <a:rPr lang="en-US" dirty="0" smtClean="0"/>
              <a:t>Two general economic models are </a:t>
            </a:r>
          </a:p>
          <a:p>
            <a:pPr lvl="1"/>
            <a:r>
              <a:rPr lang="en-US" dirty="0" smtClean="0"/>
              <a:t>Capitalism and Socialism. </a:t>
            </a:r>
          </a:p>
          <a:p>
            <a:r>
              <a:rPr lang="en-US" dirty="0" smtClean="0"/>
              <a:t>No nation anywhere in the world has an economy that is completely one or the other; capitalism and socialism represent two ends of a continuum along which all real-world economies can be located. </a:t>
            </a:r>
            <a:endParaRPr lang="en-US" dirty="0"/>
          </a:p>
        </p:txBody>
      </p:sp>
      <p:cxnSp>
        <p:nvCxnSpPr>
          <p:cNvPr id="5" name="Straight Arrow Connector 4"/>
          <p:cNvCxnSpPr/>
          <p:nvPr/>
        </p:nvCxnSpPr>
        <p:spPr>
          <a:xfrm>
            <a:off x="4724400" y="5943600"/>
            <a:ext cx="2895600" cy="1588"/>
          </a:xfrm>
          <a:prstGeom prst="straightConnector1">
            <a:avLst/>
          </a:prstGeom>
          <a:ln>
            <a:headEnd type="diamond"/>
            <a:tailEnd type="arrow"/>
          </a:ln>
        </p:spPr>
        <p:style>
          <a:lnRef idx="3">
            <a:schemeClr val="dk1"/>
          </a:lnRef>
          <a:fillRef idx="0">
            <a:schemeClr val="dk1"/>
          </a:fillRef>
          <a:effectRef idx="2">
            <a:schemeClr val="dk1"/>
          </a:effectRef>
          <a:fontRef idx="minor">
            <a:schemeClr val="tx1"/>
          </a:fontRef>
        </p:style>
      </p:cxnSp>
      <p:cxnSp>
        <p:nvCxnSpPr>
          <p:cNvPr id="7" name="Straight Arrow Connector 6"/>
          <p:cNvCxnSpPr/>
          <p:nvPr/>
        </p:nvCxnSpPr>
        <p:spPr>
          <a:xfrm>
            <a:off x="1828800" y="5943600"/>
            <a:ext cx="2895600" cy="1588"/>
          </a:xfrm>
          <a:prstGeom prst="straightConnector1">
            <a:avLst/>
          </a:prstGeom>
          <a:ln>
            <a:headEnd type="arrow"/>
            <a:tailEnd type="none"/>
          </a:ln>
        </p:spPr>
        <p:style>
          <a:lnRef idx="3">
            <a:schemeClr val="dk1"/>
          </a:lnRef>
          <a:fillRef idx="0">
            <a:schemeClr val="dk1"/>
          </a:fillRef>
          <a:effectRef idx="2">
            <a:schemeClr val="dk1"/>
          </a:effectRef>
          <a:fontRef idx="minor">
            <a:schemeClr val="tx1"/>
          </a:fontRef>
        </p:style>
      </p:cxnSp>
      <p:sp>
        <p:nvSpPr>
          <p:cNvPr id="10" name="Oval 9"/>
          <p:cNvSpPr/>
          <p:nvPr/>
        </p:nvSpPr>
        <p:spPr>
          <a:xfrm>
            <a:off x="4343400" y="6096000"/>
            <a:ext cx="152400" cy="152400"/>
          </a:xfrm>
          <a:prstGeom prst="ellipse">
            <a:avLst/>
          </a:prstGeom>
        </p:spPr>
        <p:style>
          <a:lnRef idx="0">
            <a:schemeClr val="accent1"/>
          </a:lnRef>
          <a:fillRef idx="3">
            <a:schemeClr val="accent1"/>
          </a:fillRef>
          <a:effectRef idx="3">
            <a:schemeClr val="accent1"/>
          </a:effectRef>
          <a:fontRef idx="minor">
            <a:schemeClr val="lt1"/>
          </a:fontRef>
        </p:style>
      </p:sp>
      <p:sp>
        <p:nvSpPr>
          <p:cNvPr id="16" name="Oval 15"/>
          <p:cNvSpPr/>
          <p:nvPr/>
        </p:nvSpPr>
        <p:spPr>
          <a:xfrm>
            <a:off x="4495800" y="5562600"/>
            <a:ext cx="152400" cy="152400"/>
          </a:xfrm>
          <a:prstGeom prst="ellipse">
            <a:avLst/>
          </a:prstGeom>
        </p:spPr>
        <p:style>
          <a:lnRef idx="0">
            <a:schemeClr val="accent1"/>
          </a:lnRef>
          <a:fillRef idx="3">
            <a:schemeClr val="accent1"/>
          </a:fillRef>
          <a:effectRef idx="3">
            <a:schemeClr val="accent1"/>
          </a:effectRef>
          <a:fontRef idx="minor">
            <a:schemeClr val="lt1"/>
          </a:fontRef>
        </p:style>
      </p:sp>
      <p:sp>
        <p:nvSpPr>
          <p:cNvPr id="17" name="Oval 16"/>
          <p:cNvSpPr/>
          <p:nvPr/>
        </p:nvSpPr>
        <p:spPr>
          <a:xfrm>
            <a:off x="3733800" y="5562600"/>
            <a:ext cx="152400" cy="152400"/>
          </a:xfrm>
          <a:prstGeom prst="ellipse">
            <a:avLst/>
          </a:prstGeom>
        </p:spPr>
        <p:style>
          <a:lnRef idx="0">
            <a:schemeClr val="accent1"/>
          </a:lnRef>
          <a:fillRef idx="3">
            <a:schemeClr val="accent1"/>
          </a:fillRef>
          <a:effectRef idx="3">
            <a:schemeClr val="accent1"/>
          </a:effectRef>
          <a:fontRef idx="minor">
            <a:schemeClr val="lt1"/>
          </a:fontRef>
        </p:style>
      </p:sp>
      <p:sp>
        <p:nvSpPr>
          <p:cNvPr id="18" name="Oval 17"/>
          <p:cNvSpPr/>
          <p:nvPr/>
        </p:nvSpPr>
        <p:spPr>
          <a:xfrm>
            <a:off x="6248400" y="6019800"/>
            <a:ext cx="152400" cy="152400"/>
          </a:xfrm>
          <a:prstGeom prst="ellipse">
            <a:avLst/>
          </a:prstGeom>
        </p:spPr>
        <p:style>
          <a:lnRef idx="0">
            <a:schemeClr val="accent1"/>
          </a:lnRef>
          <a:fillRef idx="3">
            <a:schemeClr val="accent1"/>
          </a:fillRef>
          <a:effectRef idx="3">
            <a:schemeClr val="accent1"/>
          </a:effectRef>
          <a:fontRef idx="minor">
            <a:schemeClr val="lt1"/>
          </a:fontRef>
        </p:style>
      </p:sp>
      <p:sp>
        <p:nvSpPr>
          <p:cNvPr id="19" name="Oval 18"/>
          <p:cNvSpPr/>
          <p:nvPr/>
        </p:nvSpPr>
        <p:spPr>
          <a:xfrm>
            <a:off x="3581400" y="6019800"/>
            <a:ext cx="152400" cy="152400"/>
          </a:xfrm>
          <a:prstGeom prst="ellipse">
            <a:avLst/>
          </a:prstGeom>
        </p:spPr>
        <p:style>
          <a:lnRef idx="0">
            <a:schemeClr val="accent1"/>
          </a:lnRef>
          <a:fillRef idx="3">
            <a:schemeClr val="accent1"/>
          </a:fillRef>
          <a:effectRef idx="3">
            <a:schemeClr val="accent1"/>
          </a:effectRef>
          <a:fontRef idx="minor">
            <a:schemeClr val="lt1"/>
          </a:fontRef>
        </p:style>
      </p:sp>
      <p:sp>
        <p:nvSpPr>
          <p:cNvPr id="20" name="Oval 19"/>
          <p:cNvSpPr/>
          <p:nvPr/>
        </p:nvSpPr>
        <p:spPr>
          <a:xfrm>
            <a:off x="5105400" y="5791200"/>
            <a:ext cx="152400" cy="152400"/>
          </a:xfrm>
          <a:prstGeom prst="ellipse">
            <a:avLst/>
          </a:prstGeom>
        </p:spPr>
        <p:style>
          <a:lnRef idx="0">
            <a:schemeClr val="accent1"/>
          </a:lnRef>
          <a:fillRef idx="3">
            <a:schemeClr val="accent1"/>
          </a:fillRef>
          <a:effectRef idx="3">
            <a:schemeClr val="accent1"/>
          </a:effectRef>
          <a:fontRef idx="minor">
            <a:schemeClr val="lt1"/>
          </a:fontRef>
        </p:style>
      </p:sp>
      <p:sp>
        <p:nvSpPr>
          <p:cNvPr id="21" name="Oval 20"/>
          <p:cNvSpPr/>
          <p:nvPr/>
        </p:nvSpPr>
        <p:spPr>
          <a:xfrm>
            <a:off x="5181600" y="6172200"/>
            <a:ext cx="152400" cy="152400"/>
          </a:xfrm>
          <a:prstGeom prst="ellipse">
            <a:avLst/>
          </a:prstGeom>
        </p:spPr>
        <p:style>
          <a:lnRef idx="0">
            <a:schemeClr val="accent1"/>
          </a:lnRef>
          <a:fillRef idx="3">
            <a:schemeClr val="accent1"/>
          </a:fillRef>
          <a:effectRef idx="3">
            <a:schemeClr val="accent1"/>
          </a:effectRef>
          <a:fontRef idx="minor">
            <a:schemeClr val="lt1"/>
          </a:fontRef>
        </p:style>
      </p:sp>
      <p:sp>
        <p:nvSpPr>
          <p:cNvPr id="22" name="Oval 21"/>
          <p:cNvSpPr/>
          <p:nvPr/>
        </p:nvSpPr>
        <p:spPr>
          <a:xfrm>
            <a:off x="5410200" y="6096000"/>
            <a:ext cx="152400" cy="152400"/>
          </a:xfrm>
          <a:prstGeom prst="ellipse">
            <a:avLst/>
          </a:prstGeom>
        </p:spPr>
        <p:style>
          <a:lnRef idx="0">
            <a:schemeClr val="accent1"/>
          </a:lnRef>
          <a:fillRef idx="3">
            <a:schemeClr val="accent1"/>
          </a:fillRef>
          <a:effectRef idx="3">
            <a:schemeClr val="accent1"/>
          </a:effectRef>
          <a:fontRef idx="minor">
            <a:schemeClr val="lt1"/>
          </a:fontRef>
        </p:style>
      </p:sp>
      <p:sp>
        <p:nvSpPr>
          <p:cNvPr id="23" name="Oval 22"/>
          <p:cNvSpPr/>
          <p:nvPr/>
        </p:nvSpPr>
        <p:spPr>
          <a:xfrm>
            <a:off x="6019800" y="6248400"/>
            <a:ext cx="152400" cy="152400"/>
          </a:xfrm>
          <a:prstGeom prst="ellipse">
            <a:avLst/>
          </a:prstGeom>
        </p:spPr>
        <p:style>
          <a:lnRef idx="0">
            <a:schemeClr val="accent1"/>
          </a:lnRef>
          <a:fillRef idx="3">
            <a:schemeClr val="accent1"/>
          </a:fillRef>
          <a:effectRef idx="3">
            <a:schemeClr val="accent1"/>
          </a:effectRef>
          <a:fontRef idx="minor">
            <a:schemeClr val="lt1"/>
          </a:fontRef>
        </p:style>
      </p:sp>
      <p:sp>
        <p:nvSpPr>
          <p:cNvPr id="24" name="Oval 23"/>
          <p:cNvSpPr/>
          <p:nvPr/>
        </p:nvSpPr>
        <p:spPr>
          <a:xfrm>
            <a:off x="5715000" y="6400800"/>
            <a:ext cx="152400" cy="152400"/>
          </a:xfrm>
          <a:prstGeom prst="ellipse">
            <a:avLst/>
          </a:prstGeom>
        </p:spPr>
        <p:style>
          <a:lnRef idx="0">
            <a:schemeClr val="accent1"/>
          </a:lnRef>
          <a:fillRef idx="3">
            <a:schemeClr val="accent1"/>
          </a:fillRef>
          <a:effectRef idx="3">
            <a:schemeClr val="accent1"/>
          </a:effectRef>
          <a:fontRef idx="minor">
            <a:schemeClr val="lt1"/>
          </a:fontRef>
        </p:style>
      </p:sp>
      <p:sp>
        <p:nvSpPr>
          <p:cNvPr id="25" name="Oval 24"/>
          <p:cNvSpPr/>
          <p:nvPr/>
        </p:nvSpPr>
        <p:spPr>
          <a:xfrm>
            <a:off x="5791200" y="5562600"/>
            <a:ext cx="152400" cy="152400"/>
          </a:xfrm>
          <a:prstGeom prst="ellipse">
            <a:avLst/>
          </a:prstGeom>
        </p:spPr>
        <p:style>
          <a:lnRef idx="0">
            <a:schemeClr val="accent1"/>
          </a:lnRef>
          <a:fillRef idx="3">
            <a:schemeClr val="accent1"/>
          </a:fillRef>
          <a:effectRef idx="3">
            <a:schemeClr val="accent1"/>
          </a:effectRef>
          <a:fontRef idx="minor">
            <a:schemeClr val="lt1"/>
          </a:fontRef>
        </p:style>
      </p:sp>
      <p:sp>
        <p:nvSpPr>
          <p:cNvPr id="26" name="Oval 25"/>
          <p:cNvSpPr/>
          <p:nvPr/>
        </p:nvSpPr>
        <p:spPr>
          <a:xfrm>
            <a:off x="4495800" y="5181600"/>
            <a:ext cx="152400" cy="152400"/>
          </a:xfrm>
          <a:prstGeom prst="ellipse">
            <a:avLst/>
          </a:prstGeom>
        </p:spPr>
        <p:style>
          <a:lnRef idx="0">
            <a:schemeClr val="accent1"/>
          </a:lnRef>
          <a:fillRef idx="3">
            <a:schemeClr val="accent1"/>
          </a:fillRef>
          <a:effectRef idx="3">
            <a:schemeClr val="accent1"/>
          </a:effectRef>
          <a:fontRef idx="minor">
            <a:schemeClr val="lt1"/>
          </a:fontRef>
        </p:style>
      </p:sp>
      <p:sp>
        <p:nvSpPr>
          <p:cNvPr id="27" name="Oval 26"/>
          <p:cNvSpPr/>
          <p:nvPr/>
        </p:nvSpPr>
        <p:spPr>
          <a:xfrm>
            <a:off x="3048000" y="5715000"/>
            <a:ext cx="152400" cy="152400"/>
          </a:xfrm>
          <a:prstGeom prst="ellipse">
            <a:avLst/>
          </a:prstGeom>
        </p:spPr>
        <p:style>
          <a:lnRef idx="0">
            <a:schemeClr val="accent1"/>
          </a:lnRef>
          <a:fillRef idx="3">
            <a:schemeClr val="accent1"/>
          </a:fillRef>
          <a:effectRef idx="3">
            <a:schemeClr val="accent1"/>
          </a:effectRef>
          <a:fontRef idx="minor">
            <a:schemeClr val="lt1"/>
          </a:fontRef>
        </p:style>
      </p:sp>
      <p:sp>
        <p:nvSpPr>
          <p:cNvPr id="28" name="Oval 27"/>
          <p:cNvSpPr/>
          <p:nvPr/>
        </p:nvSpPr>
        <p:spPr>
          <a:xfrm>
            <a:off x="4648200" y="5334000"/>
            <a:ext cx="152400" cy="152400"/>
          </a:xfrm>
          <a:prstGeom prst="ellipse">
            <a:avLst/>
          </a:prstGeom>
        </p:spPr>
        <p:style>
          <a:lnRef idx="0">
            <a:schemeClr val="accent1"/>
          </a:lnRef>
          <a:fillRef idx="3">
            <a:schemeClr val="accent1"/>
          </a:fillRef>
          <a:effectRef idx="3">
            <a:schemeClr val="accent1"/>
          </a:effectRef>
          <a:fontRef idx="minor">
            <a:schemeClr val="lt1"/>
          </a:fontRef>
        </p:style>
      </p:sp>
      <p:sp>
        <p:nvSpPr>
          <p:cNvPr id="29" name="TextBox 28"/>
          <p:cNvSpPr txBox="1"/>
          <p:nvPr/>
        </p:nvSpPr>
        <p:spPr>
          <a:xfrm>
            <a:off x="609600" y="5943600"/>
            <a:ext cx="1158074" cy="369332"/>
          </a:xfrm>
          <a:prstGeom prst="rect">
            <a:avLst/>
          </a:prstGeom>
          <a:noFill/>
        </p:spPr>
        <p:txBody>
          <a:bodyPr wrap="none" rtlCol="0">
            <a:spAutoFit/>
          </a:bodyPr>
          <a:lstStyle/>
          <a:p>
            <a:r>
              <a:rPr lang="en-US" u="sng" smtClean="0"/>
              <a:t>Capitalism</a:t>
            </a:r>
            <a:endParaRPr lang="en-US" u="sng" dirty="0"/>
          </a:p>
        </p:txBody>
      </p:sp>
      <p:sp>
        <p:nvSpPr>
          <p:cNvPr id="30" name="TextBox 29"/>
          <p:cNvSpPr txBox="1"/>
          <p:nvPr/>
        </p:nvSpPr>
        <p:spPr>
          <a:xfrm>
            <a:off x="7223926" y="6172200"/>
            <a:ext cx="1053494" cy="369332"/>
          </a:xfrm>
          <a:prstGeom prst="rect">
            <a:avLst/>
          </a:prstGeom>
          <a:noFill/>
        </p:spPr>
        <p:txBody>
          <a:bodyPr wrap="none" rtlCol="0">
            <a:spAutoFit/>
          </a:bodyPr>
          <a:lstStyle/>
          <a:p>
            <a:r>
              <a:rPr lang="en-US" u="sng" dirty="0" smtClean="0"/>
              <a:t>Socialism</a:t>
            </a:r>
            <a:endParaRPr lang="en-US" u="sng"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Capitalism </a:t>
            </a:r>
            <a:endParaRPr lang="en-US" dirty="0"/>
          </a:p>
        </p:txBody>
      </p:sp>
      <p:sp>
        <p:nvSpPr>
          <p:cNvPr id="3" name="Content Placeholder 2"/>
          <p:cNvSpPr>
            <a:spLocks noGrp="1"/>
          </p:cNvSpPr>
          <p:nvPr>
            <p:ph idx="1"/>
          </p:nvPr>
        </p:nvSpPr>
        <p:spPr/>
        <p:txBody>
          <a:bodyPr/>
          <a:lstStyle/>
          <a:p>
            <a:r>
              <a:rPr lang="en-US" dirty="0" smtClean="0"/>
              <a:t>Capitalism is an economic system in which </a:t>
            </a:r>
            <a:r>
              <a:rPr lang="en-US" u="sng" dirty="0" smtClean="0"/>
              <a:t>natural resources and the means of producing goods and services are privately owned</a:t>
            </a:r>
            <a:r>
              <a:rPr lang="en-US" dirty="0" smtClean="0"/>
              <a:t>. </a:t>
            </a:r>
          </a:p>
          <a:p>
            <a:r>
              <a:rPr lang="en-US" dirty="0" smtClean="0"/>
              <a:t>An ideal capitalist economy has three distinctive features: </a:t>
            </a:r>
          </a:p>
          <a:p>
            <a:pPr marL="914400" lvl="1" indent="-514350">
              <a:buFont typeface="+mj-lt"/>
              <a:buAutoNum type="arabicPeriod"/>
            </a:pPr>
            <a:r>
              <a:rPr lang="en-US" dirty="0" smtClean="0"/>
              <a:t>Private ownership of property</a:t>
            </a:r>
          </a:p>
          <a:p>
            <a:pPr marL="914400" lvl="1" indent="-514350">
              <a:buFont typeface="+mj-lt"/>
              <a:buAutoNum type="arabicPeriod"/>
            </a:pPr>
            <a:r>
              <a:rPr lang="en-US" dirty="0" smtClean="0"/>
              <a:t>Pursuit of personal profit</a:t>
            </a:r>
          </a:p>
          <a:p>
            <a:pPr marL="914400" lvl="1" indent="-514350">
              <a:buFont typeface="+mj-lt"/>
              <a:buAutoNum type="arabicPeriod"/>
            </a:pPr>
            <a:r>
              <a:rPr lang="en-US" dirty="0" smtClean="0"/>
              <a:t>Competition and consumer choice.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err="1" smtClean="0"/>
              <a:t>Iqbal</a:t>
            </a:r>
            <a:r>
              <a:rPr lang="en-US" b="1" dirty="0" smtClean="0"/>
              <a:t> </a:t>
            </a:r>
            <a:r>
              <a:rPr lang="en-US" b="1" dirty="0" err="1" smtClean="0"/>
              <a:t>Chaudhry</a:t>
            </a:r>
            <a:endParaRPr lang="en-US" dirty="0" smtClean="0"/>
          </a:p>
          <a:p>
            <a:r>
              <a:rPr lang="en-US" dirty="0" smtClean="0"/>
              <a:t>An economic institution is the set of norms related to production and distribution of goods and services.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a:pPr>
            <a:r>
              <a:rPr lang="en-US" b="1" u="sng" dirty="0" smtClean="0"/>
              <a:t>Private Ownership of Property</a:t>
            </a:r>
            <a:r>
              <a:rPr lang="en-US" dirty="0" smtClean="0"/>
              <a:t>: In a capitalist economy, </a:t>
            </a:r>
            <a:r>
              <a:rPr lang="en-US" u="sng" dirty="0" smtClean="0"/>
              <a:t>individuals can own almost anything</a:t>
            </a:r>
            <a:r>
              <a:rPr lang="en-US" dirty="0" smtClean="0"/>
              <a:t>. </a:t>
            </a:r>
          </a:p>
          <a:p>
            <a:pPr marL="514350" indent="-514350"/>
            <a:r>
              <a:rPr lang="en-US" dirty="0" smtClean="0"/>
              <a:t>The more capitalist an economy is, the more private ownership there is of </a:t>
            </a:r>
            <a:r>
              <a:rPr lang="en-US" u="sng" dirty="0" smtClean="0"/>
              <a:t>wealth-producing property</a:t>
            </a:r>
            <a:r>
              <a:rPr lang="en-US" dirty="0" smtClean="0"/>
              <a:t>, such as </a:t>
            </a:r>
            <a:r>
              <a:rPr lang="en-US" u="sng" dirty="0" smtClean="0"/>
              <a:t>factories</a:t>
            </a:r>
            <a:r>
              <a:rPr lang="en-US" dirty="0" smtClean="0"/>
              <a:t>, </a:t>
            </a:r>
            <a:r>
              <a:rPr lang="en-US" u="sng" dirty="0" smtClean="0"/>
              <a:t>real estate</a:t>
            </a:r>
            <a:r>
              <a:rPr lang="en-US" dirty="0" smtClean="0"/>
              <a:t>, and </a:t>
            </a:r>
            <a:r>
              <a:rPr lang="en-US" u="sng" dirty="0" smtClean="0"/>
              <a:t>natural resources</a:t>
            </a:r>
            <a:r>
              <a:rPr lang="en-US" dirty="0" smtClean="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startAt="2"/>
            </a:pPr>
            <a:r>
              <a:rPr lang="en-US" b="1" u="sng" dirty="0" smtClean="0"/>
              <a:t>Pursuit of Personal Profit</a:t>
            </a:r>
            <a:r>
              <a:rPr lang="en-US" dirty="0" smtClean="0"/>
              <a:t>: A capitalist society seeks to </a:t>
            </a:r>
            <a:r>
              <a:rPr lang="en-US" u="sng" dirty="0" smtClean="0"/>
              <a:t>create profit and wealth</a:t>
            </a:r>
            <a:r>
              <a:rPr lang="en-US" dirty="0" smtClean="0"/>
              <a:t>. </a:t>
            </a:r>
          </a:p>
          <a:p>
            <a:pPr marL="514350" indent="-514350"/>
            <a:r>
              <a:rPr lang="en-US" dirty="0" smtClean="0"/>
              <a:t>The profit motive is the reason people take new jobs, open new businesses, or try to improve products. </a:t>
            </a:r>
          </a:p>
          <a:p>
            <a:pPr marL="514350" indent="-514350"/>
            <a:r>
              <a:rPr lang="en-US" u="sng" dirty="0" smtClean="0"/>
              <a:t>Making money </a:t>
            </a:r>
            <a:r>
              <a:rPr lang="en-US" dirty="0" smtClean="0"/>
              <a:t>is considered the </a:t>
            </a:r>
            <a:r>
              <a:rPr lang="en-US" u="sng" dirty="0" smtClean="0"/>
              <a:t>natural way of economic life</a:t>
            </a:r>
            <a:r>
              <a:rPr lang="en-US" dirty="0" smtClean="0"/>
              <a:t>. </a:t>
            </a:r>
          </a:p>
          <a:p>
            <a:pPr marL="514350" indent="-514350"/>
            <a:r>
              <a:rPr lang="en-US" dirty="0" smtClean="0"/>
              <a:t>Adam Smith (1723-1790) claimed that </a:t>
            </a:r>
            <a:r>
              <a:rPr lang="en-US" u="sng" dirty="0" smtClean="0"/>
              <a:t>as individuals pursue their self-interest, entire society prospers</a:t>
            </a:r>
            <a:r>
              <a:rPr lang="en-US" dirty="0" smtClean="0"/>
              <a:t>.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startAt="3"/>
            </a:pPr>
            <a:r>
              <a:rPr lang="en-US" b="1" u="sng" dirty="0" smtClean="0"/>
              <a:t>Competition and Consumer Choice</a:t>
            </a:r>
            <a:r>
              <a:rPr lang="en-US" dirty="0" smtClean="0"/>
              <a:t>: A purely capitalist economy is </a:t>
            </a:r>
            <a:r>
              <a:rPr lang="en-US" u="sng" dirty="0" smtClean="0"/>
              <a:t>a free-market system with no government interference</a:t>
            </a:r>
            <a:r>
              <a:rPr lang="en-US" dirty="0" smtClean="0"/>
              <a:t> (sometimes called a </a:t>
            </a:r>
            <a:r>
              <a:rPr lang="en-US" i="1" dirty="0" smtClean="0"/>
              <a:t>laissez-faire economy</a:t>
            </a:r>
            <a:r>
              <a:rPr lang="en-US" dirty="0" smtClean="0"/>
              <a:t>, from French words meaning “Leave it alone”). </a:t>
            </a:r>
          </a:p>
          <a:p>
            <a:pPr marL="514350" indent="-514350"/>
            <a:r>
              <a:rPr lang="en-US" dirty="0" smtClean="0"/>
              <a:t>Adam smith stated that a </a:t>
            </a:r>
            <a:r>
              <a:rPr lang="en-US" u="sng" dirty="0" smtClean="0"/>
              <a:t>freely competitive economy regulates itself by the “invisible hand” of the law of supply and demand.</a:t>
            </a:r>
            <a:r>
              <a:rPr lang="en-US" dirty="0" smtClean="0"/>
              <a:t>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u="sng" dirty="0" smtClean="0"/>
              <a:t>Justice</a:t>
            </a:r>
            <a:r>
              <a:rPr lang="en-US" dirty="0" smtClean="0"/>
              <a:t> in capitalism system amounts to </a:t>
            </a:r>
            <a:r>
              <a:rPr lang="en-US" u="sng" dirty="0" smtClean="0"/>
              <a:t>freedom of the market place</a:t>
            </a:r>
            <a:r>
              <a:rPr lang="en-US" dirty="0" smtClean="0"/>
              <a:t>, where a person can produce, invest, and buy according to individual self-interest. </a:t>
            </a:r>
          </a:p>
          <a:p>
            <a:r>
              <a:rPr lang="en-US" dirty="0" smtClean="0"/>
              <a:t>US, typical example of capitalist state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Socialism </a:t>
            </a:r>
            <a:endParaRPr lang="en-US" dirty="0"/>
          </a:p>
        </p:txBody>
      </p:sp>
      <p:sp>
        <p:nvSpPr>
          <p:cNvPr id="3" name="Content Placeholder 2"/>
          <p:cNvSpPr>
            <a:spLocks noGrp="1"/>
          </p:cNvSpPr>
          <p:nvPr>
            <p:ph idx="1"/>
          </p:nvPr>
        </p:nvSpPr>
        <p:spPr/>
        <p:txBody>
          <a:bodyPr>
            <a:normAutofit lnSpcReduction="10000"/>
          </a:bodyPr>
          <a:lstStyle/>
          <a:p>
            <a:r>
              <a:rPr lang="en-US" dirty="0" smtClean="0"/>
              <a:t>Socialism is an economic system in which </a:t>
            </a:r>
            <a:r>
              <a:rPr lang="en-US" u="sng" dirty="0" smtClean="0"/>
              <a:t>natural resources and the means of producing goods and services are collectively owned</a:t>
            </a:r>
            <a:r>
              <a:rPr lang="en-US" dirty="0" smtClean="0"/>
              <a:t>. </a:t>
            </a:r>
          </a:p>
          <a:p>
            <a:r>
              <a:rPr lang="en-US" dirty="0" smtClean="0"/>
              <a:t>In its ideal form, a socialist economy rejects each of the three characteristics of capitalism. Socialism </a:t>
            </a:r>
            <a:r>
              <a:rPr lang="en-US" dirty="0" err="1" smtClean="0"/>
              <a:t>favours</a:t>
            </a:r>
            <a:r>
              <a:rPr lang="en-US" dirty="0" smtClean="0"/>
              <a:t> three features: </a:t>
            </a:r>
          </a:p>
          <a:p>
            <a:pPr marL="914400" lvl="1" indent="-514350">
              <a:buFont typeface="+mj-lt"/>
              <a:buAutoNum type="arabicPeriod"/>
            </a:pPr>
            <a:r>
              <a:rPr lang="en-US" dirty="0" smtClean="0"/>
              <a:t>Collective ownership of property</a:t>
            </a:r>
          </a:p>
          <a:p>
            <a:pPr marL="914400" lvl="1" indent="-514350">
              <a:buFont typeface="+mj-lt"/>
              <a:buAutoNum type="arabicPeriod"/>
            </a:pPr>
            <a:r>
              <a:rPr lang="en-US" dirty="0" smtClean="0"/>
              <a:t>Pursuit of collective goals</a:t>
            </a:r>
          </a:p>
          <a:p>
            <a:pPr marL="914400" lvl="1" indent="-514350">
              <a:buFont typeface="+mj-lt"/>
              <a:buAutoNum type="arabicPeriod"/>
            </a:pPr>
            <a:r>
              <a:rPr lang="en-US" dirty="0" smtClean="0"/>
              <a:t>Government control of the economy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a:pPr>
            <a:r>
              <a:rPr lang="en-US" b="1" u="sng" dirty="0" smtClean="0"/>
              <a:t>Collective ownership of property</a:t>
            </a:r>
            <a:r>
              <a:rPr lang="en-US" dirty="0" smtClean="0"/>
              <a:t>: A socialist economy </a:t>
            </a:r>
            <a:r>
              <a:rPr lang="en-US" u="sng" dirty="0" smtClean="0"/>
              <a:t>limits rights to private property</a:t>
            </a:r>
            <a:r>
              <a:rPr lang="en-US" dirty="0" smtClean="0"/>
              <a:t>, especially property used to generate income. </a:t>
            </a:r>
          </a:p>
          <a:p>
            <a:pPr marL="514350" indent="-514350"/>
            <a:r>
              <a:rPr lang="en-US" dirty="0" smtClean="0"/>
              <a:t>Government controls such property and makes housing and other goods available to all, not just to the people with the most money.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startAt="2"/>
            </a:pPr>
            <a:r>
              <a:rPr lang="en-US" b="1" u="sng" dirty="0" smtClean="0"/>
              <a:t>Pursuit of collective goals</a:t>
            </a:r>
            <a:r>
              <a:rPr lang="en-US" dirty="0" smtClean="0"/>
              <a:t>: the individualistic pursuit of profit goes against the collective orientation of socialism. </a:t>
            </a:r>
          </a:p>
          <a:p>
            <a:pPr marL="514350" indent="-514350"/>
            <a:r>
              <a:rPr lang="en-US" dirty="0" smtClean="0"/>
              <a:t>What capitalism celebrates as the “entrepreneurial spirit,” socialism condemns as greed; </a:t>
            </a:r>
            <a:r>
              <a:rPr lang="en-US" u="sng" dirty="0" smtClean="0"/>
              <a:t>individuals are expected to work for the common good of all</a:t>
            </a:r>
            <a:r>
              <a:rPr lang="en-US" dirty="0" smtClean="0"/>
              <a:t>.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startAt="3"/>
            </a:pPr>
            <a:r>
              <a:rPr lang="en-US" b="1" u="sng" dirty="0" smtClean="0"/>
              <a:t>Government Control of the economy</a:t>
            </a:r>
            <a:r>
              <a:rPr lang="en-US" dirty="0" smtClean="0"/>
              <a:t>: socialism rejects capitalism’s laissez-faire approach in </a:t>
            </a:r>
            <a:r>
              <a:rPr lang="en-US" dirty="0" err="1" smtClean="0"/>
              <a:t>favour</a:t>
            </a:r>
            <a:r>
              <a:rPr lang="en-US" dirty="0" smtClean="0"/>
              <a:t> of a </a:t>
            </a:r>
            <a:r>
              <a:rPr lang="en-US" u="sng" dirty="0" smtClean="0"/>
              <a:t>centrally controlled or command economy operated by the government</a:t>
            </a:r>
            <a:r>
              <a:rPr lang="en-US" dirty="0" smtClean="0"/>
              <a:t>. </a:t>
            </a:r>
          </a:p>
          <a:p>
            <a:pPr marL="514350" indent="-514350"/>
            <a:r>
              <a:rPr lang="en-US" dirty="0" smtClean="0"/>
              <a:t>Commercial advertising thus plays little role in socialist economies.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Justice</a:t>
            </a:r>
            <a:r>
              <a:rPr lang="en-US" dirty="0" smtClean="0"/>
              <a:t> in a socialist context means not competing to gain wealth but </a:t>
            </a:r>
            <a:r>
              <a:rPr lang="en-US" u="sng" dirty="0" smtClean="0"/>
              <a:t>meeting everyone’s basic needs in a roughly equal manner</a:t>
            </a:r>
            <a:r>
              <a:rPr lang="en-US" dirty="0" smtClean="0"/>
              <a:t>. </a:t>
            </a:r>
          </a:p>
          <a:p>
            <a:r>
              <a:rPr lang="en-US" dirty="0" smtClean="0"/>
              <a:t>From a socialist point of view, the common </a:t>
            </a:r>
            <a:r>
              <a:rPr lang="en-US" u="sng" dirty="0" smtClean="0"/>
              <a:t>capitalist practice of giving workers as little in pay and benefits as possible to boost company earnings is unjust because it puts profits before people</a:t>
            </a:r>
            <a:r>
              <a:rPr lang="en-US" dirty="0" smtClean="0"/>
              <a:t>. </a:t>
            </a:r>
          </a:p>
          <a:p>
            <a:r>
              <a:rPr lang="en-US" dirty="0" smtClean="0"/>
              <a:t>Former USSR, Cuba, PRC, North Korea are examples of Socialist states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Socialism and Communism</a:t>
            </a:r>
            <a:endParaRPr lang="en-US" b="1" dirty="0"/>
          </a:p>
        </p:txBody>
      </p:sp>
      <p:sp>
        <p:nvSpPr>
          <p:cNvPr id="3" name="Content Placeholder 2"/>
          <p:cNvSpPr>
            <a:spLocks noGrp="1"/>
          </p:cNvSpPr>
          <p:nvPr>
            <p:ph idx="1"/>
          </p:nvPr>
        </p:nvSpPr>
        <p:spPr/>
        <p:txBody>
          <a:bodyPr/>
          <a:lstStyle/>
          <a:p>
            <a:r>
              <a:rPr lang="en-US" b="1" dirty="0" smtClean="0"/>
              <a:t>Communism </a:t>
            </a:r>
            <a:r>
              <a:rPr lang="en-US" dirty="0" smtClean="0"/>
              <a:t>is a hypothetical economic and political system in which all members of a society are socially equal. </a:t>
            </a:r>
          </a:p>
          <a:p>
            <a:r>
              <a:rPr lang="en-US" b="1" dirty="0" smtClean="0"/>
              <a:t>Socialism</a:t>
            </a:r>
            <a:r>
              <a:rPr lang="en-US" dirty="0" smtClean="0"/>
              <a:t> is an economic system in which </a:t>
            </a:r>
            <a:r>
              <a:rPr lang="en-US" u="sng" dirty="0" smtClean="0"/>
              <a:t>natural resources and the means of producing goods and services are collectively owned</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Economy</a:t>
            </a:r>
            <a:endParaRPr lang="en-US" dirty="0"/>
          </a:p>
        </p:txBody>
      </p:sp>
      <p:sp>
        <p:nvSpPr>
          <p:cNvPr id="3" name="Content Placeholder 2"/>
          <p:cNvSpPr>
            <a:spLocks noGrp="1"/>
          </p:cNvSpPr>
          <p:nvPr>
            <p:ph idx="1"/>
          </p:nvPr>
        </p:nvSpPr>
        <p:spPr/>
        <p:txBody>
          <a:bodyPr/>
          <a:lstStyle/>
          <a:p>
            <a:pPr>
              <a:buNone/>
            </a:pPr>
            <a:r>
              <a:rPr lang="en-US" b="1" u="sng" dirty="0" smtClean="0"/>
              <a:t>John J. </a:t>
            </a:r>
            <a:r>
              <a:rPr lang="en-US" b="1" u="sng" dirty="0" err="1" smtClean="0"/>
              <a:t>Macionis</a:t>
            </a:r>
            <a:r>
              <a:rPr lang="en-US" dirty="0" smtClean="0"/>
              <a:t>, p.370</a:t>
            </a:r>
          </a:p>
          <a:p>
            <a:r>
              <a:rPr lang="en-US" dirty="0" smtClean="0"/>
              <a:t>The economy is the social institution that organizes a society’s production, distribution, and consumption of </a:t>
            </a:r>
            <a:r>
              <a:rPr lang="en-US" i="1" dirty="0" smtClean="0">
                <a:effectLst>
                  <a:outerShdw blurRad="38100" dist="38100" dir="2700000" algn="tl">
                    <a:srgbClr val="000000">
                      <a:alpha val="43137"/>
                    </a:srgbClr>
                  </a:outerShdw>
                </a:effectLst>
              </a:rPr>
              <a:t>goods and services</a:t>
            </a:r>
            <a:r>
              <a:rPr lang="en-US" dirty="0" smtClean="0"/>
              <a:t>.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Welfare Capitalism and State Capitalism</a:t>
            </a:r>
            <a:endParaRPr lang="en-US" dirty="0"/>
          </a:p>
        </p:txBody>
      </p:sp>
      <p:sp>
        <p:nvSpPr>
          <p:cNvPr id="3" name="Content Placeholder 2"/>
          <p:cNvSpPr>
            <a:spLocks noGrp="1"/>
          </p:cNvSpPr>
          <p:nvPr>
            <p:ph idx="1"/>
          </p:nvPr>
        </p:nvSpPr>
        <p:spPr/>
        <p:txBody>
          <a:bodyPr>
            <a:normAutofit lnSpcReduction="10000"/>
          </a:bodyPr>
          <a:lstStyle/>
          <a:p>
            <a:r>
              <a:rPr lang="en-US" b="1" u="sng" dirty="0" smtClean="0"/>
              <a:t>Welfare Capitalism </a:t>
            </a:r>
            <a:r>
              <a:rPr lang="en-US" dirty="0" smtClean="0"/>
              <a:t>is economic and political system that combines a mostly market-based economy with extensive social welfare programs. E.g. </a:t>
            </a:r>
            <a:r>
              <a:rPr lang="en-US" u="sng" dirty="0" smtClean="0"/>
              <a:t>Sweden and Italy</a:t>
            </a:r>
          </a:p>
          <a:p>
            <a:r>
              <a:rPr lang="en-US" b="1" u="sng" dirty="0" smtClean="0"/>
              <a:t>State Capitalism </a:t>
            </a:r>
            <a:r>
              <a:rPr lang="en-US" dirty="0" smtClean="0"/>
              <a:t>is an economic and political system in which companies are privately owned but cooperate closely with governments. E.g. </a:t>
            </a:r>
            <a:r>
              <a:rPr lang="en-US" u="sng" dirty="0" smtClean="0"/>
              <a:t>Japan, South Korea, Singapore</a:t>
            </a:r>
            <a:r>
              <a:rPr lang="en-US" dirty="0" smtClean="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Relative Advantages of Capitalism and Socialism</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Economic Output</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smtClean="0"/>
              <a:t>In 1980s, the GDP per capita of Capitalist countries—US, Canada, Western Europe– was about $13,500. </a:t>
            </a:r>
          </a:p>
          <a:p>
            <a:r>
              <a:rPr lang="en-US" dirty="0" smtClean="0"/>
              <a:t>The comparable figure for the mostly socialist former Soviet Union and nations of Eastern Europe was about $5,000. </a:t>
            </a:r>
          </a:p>
          <a:p>
            <a:r>
              <a:rPr lang="en-US" dirty="0" smtClean="0"/>
              <a:t>This means that the </a:t>
            </a:r>
            <a:r>
              <a:rPr lang="en-US" u="sng" dirty="0" smtClean="0"/>
              <a:t>capitalist countries </a:t>
            </a:r>
            <a:r>
              <a:rPr lang="en-US" u="sng" dirty="0" err="1" smtClean="0"/>
              <a:t>outproduced</a:t>
            </a:r>
            <a:r>
              <a:rPr lang="en-US" u="sng" dirty="0" smtClean="0"/>
              <a:t> the socialist nations by a ratio of 2.7 to 1</a:t>
            </a:r>
            <a:r>
              <a:rPr lang="en-US" dirty="0" smtClean="0"/>
              <a:t>. A recent comparison of socialist North Korea (per capita GDP of $I,OOO) and capitalist South Korea ($18,000) provides an even sharper contrast.</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Economic Equality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distribution of resources within a population is another important measure of how well an economic system works. </a:t>
            </a:r>
          </a:p>
          <a:p>
            <a:r>
              <a:rPr lang="en-US" dirty="0" smtClean="0"/>
              <a:t>Societies</a:t>
            </a:r>
            <a:r>
              <a:rPr lang="en-US" u="sng" dirty="0" smtClean="0"/>
              <a:t> </a:t>
            </a:r>
            <a:r>
              <a:rPr lang="en-US" dirty="0" smtClean="0"/>
              <a:t>with mostly </a:t>
            </a:r>
            <a:r>
              <a:rPr lang="en-US" u="sng" dirty="0" smtClean="0"/>
              <a:t>capitalist economies had an income ratio of about 10 to 1 (in 1970s); the ratio for socialist countries was about 5 to 1</a:t>
            </a:r>
            <a:r>
              <a:rPr lang="en-US" dirty="0" smtClean="0"/>
              <a:t>. </a:t>
            </a:r>
          </a:p>
          <a:p>
            <a:r>
              <a:rPr lang="en-US" dirty="0" smtClean="0"/>
              <a:t>In other words, capitalist economies support a higher overall standard of living, but with greater income inequality, Said another way, </a:t>
            </a:r>
            <a:r>
              <a:rPr lang="en-US" u="sng" dirty="0" smtClean="0"/>
              <a:t>socialist economies create more economic equality but with a lower overall living standard.</a:t>
            </a:r>
            <a:endParaRPr lang="en-US" u="sng"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Personal Freedom</a:t>
            </a:r>
            <a:endParaRPr lang="en-US" dirty="0"/>
          </a:p>
        </p:txBody>
      </p:sp>
      <p:sp>
        <p:nvSpPr>
          <p:cNvPr id="3" name="Content Placeholder 2"/>
          <p:cNvSpPr>
            <a:spLocks noGrp="1"/>
          </p:cNvSpPr>
          <p:nvPr>
            <p:ph idx="1"/>
          </p:nvPr>
        </p:nvSpPr>
        <p:spPr>
          <a:xfrm>
            <a:off x="457200" y="1295400"/>
            <a:ext cx="8229600" cy="5334000"/>
          </a:xfrm>
        </p:spPr>
        <p:txBody>
          <a:bodyPr>
            <a:normAutofit/>
          </a:bodyPr>
          <a:lstStyle/>
          <a:p>
            <a:r>
              <a:rPr lang="en-US" dirty="0" smtClean="0"/>
              <a:t>No system has yet been able to offer both political freedom and economic equality. </a:t>
            </a:r>
          </a:p>
          <a:p>
            <a:r>
              <a:rPr lang="en-US" dirty="0" smtClean="0"/>
              <a:t>In the </a:t>
            </a:r>
            <a:r>
              <a:rPr lang="en-US" u="sng" dirty="0" smtClean="0"/>
              <a:t>capitalist United States</a:t>
            </a:r>
            <a:r>
              <a:rPr lang="en-US" dirty="0" smtClean="0"/>
              <a:t>, the political system guarantees many </a:t>
            </a:r>
            <a:r>
              <a:rPr lang="en-US" u="sng" dirty="0" smtClean="0"/>
              <a:t>personal freedoms</a:t>
            </a:r>
            <a:r>
              <a:rPr lang="en-US" dirty="0" smtClean="0"/>
              <a:t>, but these freedoms are not worth as much to a poor person as to a rich one. </a:t>
            </a:r>
          </a:p>
          <a:p>
            <a:r>
              <a:rPr lang="en-US" dirty="0" smtClean="0"/>
              <a:t>By contrast, China or Cuba has more economic equality, but people cannot speak out or travel freely within or outside of the country.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lstStyle/>
          <a:p>
            <a:r>
              <a:rPr lang="en-US" dirty="0" smtClean="0"/>
              <a:t>Thank You</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smtClean="0"/>
              <a:t>Goods</a:t>
            </a:r>
            <a:r>
              <a:rPr lang="en-US" dirty="0" smtClean="0"/>
              <a:t> are commodities ranging from necessities (food, clothing, shelter) to luxury items (cars, swimming pools, yachts). </a:t>
            </a:r>
          </a:p>
          <a:p>
            <a:r>
              <a:rPr lang="en-US" b="1" i="1" dirty="0" smtClean="0"/>
              <a:t>Services </a:t>
            </a:r>
            <a:r>
              <a:rPr lang="en-US" dirty="0" smtClean="0"/>
              <a:t>are activities that benefit others (e.g. the work of priests, physicians, teachers, and computer software specialists).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We value goods and services because they ensure survival or because they make life easier or more interesting. </a:t>
            </a:r>
          </a:p>
          <a:p>
            <a:r>
              <a:rPr lang="en-US" dirty="0" smtClean="0"/>
              <a:t>Also, what people produce as workers and what they buy as consumers are important parts of social identity, as when we say, “He is a cobbler,” or “she drives a Mercedes.” </a:t>
            </a:r>
          </a:p>
          <a:p>
            <a:r>
              <a:rPr lang="en-US" dirty="0" smtClean="0"/>
              <a:t>How goods and services are distributed, also shapes the lives of everyone by giving more resources to some and fewer to others.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Overview</a:t>
            </a:r>
            <a:endParaRPr lang="en-US" dirty="0"/>
          </a:p>
        </p:txBody>
      </p:sp>
      <p:sp>
        <p:nvSpPr>
          <p:cNvPr id="3" name="Content Placeholder 2"/>
          <p:cNvSpPr>
            <a:spLocks noGrp="1"/>
          </p:cNvSpPr>
          <p:nvPr>
            <p:ph idx="1"/>
          </p:nvPr>
        </p:nvSpPr>
        <p:spPr/>
        <p:txBody>
          <a:bodyPr/>
          <a:lstStyle/>
          <a:p>
            <a:r>
              <a:rPr lang="en-US" dirty="0" smtClean="0"/>
              <a:t>The economies of modern nations are the result of centuries of social change. </a:t>
            </a:r>
          </a:p>
          <a:p>
            <a:r>
              <a:rPr lang="en-US" dirty="0" smtClean="0"/>
              <a:t>Three technological revolutions organized production and transformed social life. </a:t>
            </a:r>
          </a:p>
          <a:p>
            <a:pPr marL="914400" lvl="1" indent="-514350">
              <a:buFont typeface="+mj-lt"/>
              <a:buAutoNum type="arabicPeriod"/>
            </a:pPr>
            <a:r>
              <a:rPr lang="en-US" dirty="0" smtClean="0"/>
              <a:t>Agricultural Revolution </a:t>
            </a:r>
          </a:p>
          <a:p>
            <a:pPr marL="914400" lvl="1" indent="-514350">
              <a:buFont typeface="+mj-lt"/>
              <a:buAutoNum type="arabicPeriod"/>
            </a:pPr>
            <a:r>
              <a:rPr lang="en-US" dirty="0" smtClean="0"/>
              <a:t>Industrial Revolution</a:t>
            </a:r>
          </a:p>
          <a:p>
            <a:pPr marL="914400" lvl="1" indent="-514350">
              <a:buFont typeface="+mj-lt"/>
              <a:buAutoNum type="arabicPeriod"/>
            </a:pPr>
            <a:r>
              <a:rPr lang="en-US" dirty="0" smtClean="0"/>
              <a:t>Information Revolution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Agricultural Revolution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earliest human societies were made up of hunters and gatherers living of the land. In these technologically simple societies, there was no distinct economy. Rather, </a:t>
            </a:r>
            <a:r>
              <a:rPr lang="en-US" u="sng" dirty="0" smtClean="0">
                <a:effectLst>
                  <a:outerShdw blurRad="38100" dist="38100" dir="2700000" algn="tl">
                    <a:srgbClr val="000000">
                      <a:alpha val="43137"/>
                    </a:srgbClr>
                  </a:outerShdw>
                </a:effectLst>
              </a:rPr>
              <a:t>production and consuming were part of family life</a:t>
            </a:r>
            <a:r>
              <a:rPr lang="en-US" dirty="0" smtClean="0"/>
              <a:t>. </a:t>
            </a:r>
          </a:p>
          <a:p>
            <a:r>
              <a:rPr lang="en-US" dirty="0" smtClean="0"/>
              <a:t>When people harnessed animals to plows, beginning some 5,000 years ago, a new </a:t>
            </a:r>
            <a:r>
              <a:rPr lang="en-US" u="sng" dirty="0" smtClean="0"/>
              <a:t>agricultural economy </a:t>
            </a:r>
            <a:r>
              <a:rPr lang="en-US" dirty="0" smtClean="0"/>
              <a:t>was created that was </a:t>
            </a:r>
            <a:r>
              <a:rPr lang="en-US" u="sng" dirty="0" smtClean="0"/>
              <a:t>fifty times more productive than hunting and gathering</a:t>
            </a:r>
            <a:r>
              <a:rPr lang="en-US" dirty="0" smtClean="0"/>
              <a:t>. </a:t>
            </a:r>
          </a:p>
          <a:p>
            <a:r>
              <a:rPr lang="en-US" dirty="0" smtClean="0"/>
              <a:t>The resulting </a:t>
            </a:r>
            <a:r>
              <a:rPr lang="en-US" u="sng" dirty="0" smtClean="0"/>
              <a:t>surplus </a:t>
            </a:r>
            <a:r>
              <a:rPr lang="en-US" dirty="0" smtClean="0"/>
              <a:t>meant that </a:t>
            </a:r>
            <a:r>
              <a:rPr lang="en-US" u="sng" dirty="0" smtClean="0"/>
              <a:t>not everyone had to produce </a:t>
            </a:r>
            <a:r>
              <a:rPr lang="en-US" dirty="0" smtClean="0"/>
              <a:t>food, so many took on </a:t>
            </a:r>
            <a:r>
              <a:rPr lang="en-US" u="sng" dirty="0" smtClean="0"/>
              <a:t>specialized work</a:t>
            </a:r>
            <a:r>
              <a:rPr lang="en-US" dirty="0" smtClean="0"/>
              <a:t>: </a:t>
            </a:r>
            <a:r>
              <a:rPr lang="en-US" u="sng" dirty="0" smtClean="0"/>
              <a:t>making tools</a:t>
            </a:r>
            <a:r>
              <a:rPr lang="en-US" dirty="0" smtClean="0"/>
              <a:t>, </a:t>
            </a:r>
            <a:r>
              <a:rPr lang="en-US" u="sng" dirty="0" smtClean="0"/>
              <a:t>raising animals</a:t>
            </a:r>
            <a:r>
              <a:rPr lang="en-US" dirty="0" smtClean="0"/>
              <a:t>, or </a:t>
            </a:r>
            <a:r>
              <a:rPr lang="en-US" u="sng" dirty="0" smtClean="0"/>
              <a:t>building dwellings</a:t>
            </a:r>
            <a:r>
              <a:rPr lang="en-US" dirty="0" smtClean="0"/>
              <a:t>. </a:t>
            </a:r>
          </a:p>
          <a:p>
            <a:r>
              <a:rPr lang="en-US" dirty="0" smtClean="0"/>
              <a:t>Soon towns sprang up, linked by networks of traders dealing in food, animals, and other goods. These </a:t>
            </a:r>
            <a:r>
              <a:rPr lang="en-US" b="1" u="sng" dirty="0" smtClean="0"/>
              <a:t>four factors</a:t>
            </a:r>
            <a:r>
              <a:rPr lang="en-US" dirty="0" smtClean="0"/>
              <a:t>—agricultural </a:t>
            </a:r>
            <a:r>
              <a:rPr lang="en-US" b="1" dirty="0" smtClean="0"/>
              <a:t>technology</a:t>
            </a:r>
            <a:r>
              <a:rPr lang="en-US" dirty="0" smtClean="0"/>
              <a:t>, job </a:t>
            </a:r>
            <a:r>
              <a:rPr lang="en-US" b="1" dirty="0" smtClean="0"/>
              <a:t>specialization</a:t>
            </a:r>
            <a:r>
              <a:rPr lang="en-US" dirty="0" smtClean="0"/>
              <a:t>, </a:t>
            </a:r>
            <a:r>
              <a:rPr lang="en-US" b="1" dirty="0" smtClean="0"/>
              <a:t>permanent settlements</a:t>
            </a:r>
            <a:r>
              <a:rPr lang="en-US" dirty="0" smtClean="0"/>
              <a:t>, and </a:t>
            </a:r>
            <a:r>
              <a:rPr lang="en-US" b="1" dirty="0" smtClean="0"/>
              <a:t>trade</a:t>
            </a:r>
            <a:r>
              <a:rPr lang="en-US" dirty="0" smtClean="0"/>
              <a:t>—made the economy a distinct social institutions. </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Industrial Revolution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By the </a:t>
            </a:r>
            <a:r>
              <a:rPr lang="en-US" b="1" u="sng" dirty="0" smtClean="0"/>
              <a:t>mid 18</a:t>
            </a:r>
            <a:r>
              <a:rPr lang="en-US" b="1" u="sng" baseline="30000" dirty="0" smtClean="0"/>
              <a:t>th</a:t>
            </a:r>
            <a:r>
              <a:rPr lang="en-US" b="1" u="sng" dirty="0" smtClean="0"/>
              <a:t> century</a:t>
            </a:r>
            <a:r>
              <a:rPr lang="en-US" dirty="0" smtClean="0"/>
              <a:t>, a 2</a:t>
            </a:r>
            <a:r>
              <a:rPr lang="en-US" baseline="30000" dirty="0" smtClean="0"/>
              <a:t>nd</a:t>
            </a:r>
            <a:r>
              <a:rPr lang="en-US" dirty="0" smtClean="0"/>
              <a:t> technological revolution was under way, first in England and then in North America. The development of industry was even more powerful than the rise of agriculture in bringing change to the economy. </a:t>
            </a:r>
            <a:r>
              <a:rPr lang="en-US" u="sng" dirty="0" smtClean="0"/>
              <a:t>Industrialization changed the economy </a:t>
            </a:r>
            <a:r>
              <a:rPr lang="en-US" dirty="0" smtClean="0"/>
              <a:t>in 5 fundamental ways: </a:t>
            </a:r>
          </a:p>
          <a:p>
            <a:pPr marL="914400" lvl="1" indent="-514350">
              <a:buFont typeface="+mj-lt"/>
              <a:buAutoNum type="arabicPeriod"/>
            </a:pPr>
            <a:r>
              <a:rPr lang="en-US" dirty="0" smtClean="0"/>
              <a:t>New Source of Energy</a:t>
            </a:r>
          </a:p>
          <a:p>
            <a:pPr marL="914400" lvl="1" indent="-514350">
              <a:buFont typeface="+mj-lt"/>
              <a:buAutoNum type="arabicPeriod"/>
            </a:pPr>
            <a:r>
              <a:rPr lang="en-US" dirty="0" smtClean="0"/>
              <a:t>Centralization of Work in Factories</a:t>
            </a:r>
          </a:p>
          <a:p>
            <a:pPr marL="914400" lvl="1" indent="-514350">
              <a:buFont typeface="+mj-lt"/>
              <a:buAutoNum type="arabicPeriod"/>
            </a:pPr>
            <a:r>
              <a:rPr lang="en-US" dirty="0" smtClean="0"/>
              <a:t>Manufacturing and Mass Production</a:t>
            </a:r>
          </a:p>
          <a:p>
            <a:pPr marL="914400" lvl="1" indent="-514350">
              <a:buFont typeface="+mj-lt"/>
              <a:buAutoNum type="arabicPeriod"/>
            </a:pPr>
            <a:r>
              <a:rPr lang="en-US" dirty="0" smtClean="0"/>
              <a:t>Specialization </a:t>
            </a:r>
          </a:p>
          <a:p>
            <a:pPr marL="914400" lvl="1" indent="-514350">
              <a:buFont typeface="+mj-lt"/>
              <a:buAutoNum type="arabicPeriod"/>
            </a:pPr>
            <a:r>
              <a:rPr lang="en-US" dirty="0" smtClean="0"/>
              <a:t>Wage </a:t>
            </a:r>
            <a:r>
              <a:rPr lang="en-US" dirty="0" err="1" smtClean="0"/>
              <a:t>Labour</a:t>
            </a:r>
            <a:r>
              <a:rPr lang="en-US" dirty="0" smtClean="0"/>
              <a:t> </a:t>
            </a:r>
            <a:endParaRPr 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a:pPr>
            <a:r>
              <a:rPr lang="en-US" b="1" u="sng" dirty="0" smtClean="0"/>
              <a:t>New source of energy</a:t>
            </a:r>
            <a:r>
              <a:rPr lang="en-US" dirty="0" smtClean="0"/>
              <a:t>: throughout history, “energy” had meant the muscle power of people or animals. But in </a:t>
            </a:r>
            <a:r>
              <a:rPr lang="en-US" u="sng" dirty="0" smtClean="0"/>
              <a:t>1765, </a:t>
            </a:r>
            <a:r>
              <a:rPr lang="en-US" dirty="0" smtClean="0"/>
              <a:t>the English inventor </a:t>
            </a:r>
            <a:r>
              <a:rPr lang="en-US" u="sng" dirty="0" smtClean="0"/>
              <a:t>James Watt introduced the steam engine</a:t>
            </a:r>
            <a:r>
              <a:rPr lang="en-US" dirty="0" smtClean="0"/>
              <a:t>. </a:t>
            </a:r>
            <a:r>
              <a:rPr lang="en-US" u="sng" dirty="0" smtClean="0"/>
              <a:t>One hundred times more powerful than animal muscles</a:t>
            </a:r>
            <a:r>
              <a:rPr lang="en-US" dirty="0" smtClean="0"/>
              <a:t>, early steam engines soon drove heavy machinery. </a:t>
            </a:r>
          </a:p>
          <a:p>
            <a:pPr marL="514350" indent="-514350">
              <a:buFont typeface="+mj-lt"/>
              <a:buAutoNum type="arabicPeriod"/>
            </a:pPr>
            <a:r>
              <a:rPr lang="en-US" b="1" u="sng" dirty="0" smtClean="0"/>
              <a:t>Centralization of Work in Factories</a:t>
            </a:r>
            <a:r>
              <a:rPr lang="en-US" dirty="0" smtClean="0"/>
              <a:t>: steam-powered machines soon </a:t>
            </a:r>
            <a:r>
              <a:rPr lang="en-US" u="sng" dirty="0" smtClean="0"/>
              <a:t>moved work from homes to factories</a:t>
            </a:r>
            <a:r>
              <a:rPr lang="en-US" dirty="0" smtClean="0"/>
              <a:t>, the centralized and impersonal workplaces that housed the machines. </a:t>
            </a: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7776</TotalTime>
  <Words>2071</Words>
  <Application>Microsoft Office PowerPoint</Application>
  <PresentationFormat>On-screen Show (4:3)</PresentationFormat>
  <Paragraphs>136</Paragraphs>
  <Slides>35</Slides>
  <Notes>3</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Social Institutions : Economy </vt:lpstr>
      <vt:lpstr>Slide 2</vt:lpstr>
      <vt:lpstr>Economy</vt:lpstr>
      <vt:lpstr>Slide 4</vt:lpstr>
      <vt:lpstr>Slide 5</vt:lpstr>
      <vt:lpstr>Historical Overview</vt:lpstr>
      <vt:lpstr>1. Agricultural Revolution</vt:lpstr>
      <vt:lpstr>2. Industrial Revolution</vt:lpstr>
      <vt:lpstr>Slide 9</vt:lpstr>
      <vt:lpstr>Slide 10</vt:lpstr>
      <vt:lpstr>3. Information Revolution</vt:lpstr>
      <vt:lpstr>Slide 12</vt:lpstr>
      <vt:lpstr>Slide 13</vt:lpstr>
      <vt:lpstr>Sectors of the Economy </vt:lpstr>
      <vt:lpstr>1. Primary Sector</vt:lpstr>
      <vt:lpstr>2. Secondary Sector</vt:lpstr>
      <vt:lpstr>3. Tertiary Sector</vt:lpstr>
      <vt:lpstr>Economic Systems</vt:lpstr>
      <vt:lpstr>A. Capitalism </vt:lpstr>
      <vt:lpstr>Slide 20</vt:lpstr>
      <vt:lpstr>Slide 21</vt:lpstr>
      <vt:lpstr>Slide 22</vt:lpstr>
      <vt:lpstr>Slide 23</vt:lpstr>
      <vt:lpstr>B. Socialism </vt:lpstr>
      <vt:lpstr>Slide 25</vt:lpstr>
      <vt:lpstr>Slide 26</vt:lpstr>
      <vt:lpstr>Slide 27</vt:lpstr>
      <vt:lpstr>Slide 28</vt:lpstr>
      <vt:lpstr>Socialism and Communism</vt:lpstr>
      <vt:lpstr>Welfare Capitalism and State Capitalism</vt:lpstr>
      <vt:lpstr>Relative Advantages of Capitalism and Socialism</vt:lpstr>
      <vt:lpstr>1. Economic Output</vt:lpstr>
      <vt:lpstr>2. Economic Equality</vt:lpstr>
      <vt:lpstr>3. Personal Freedom</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Institutions : EDUCATION</dc:title>
  <dc:creator>Imran</dc:creator>
  <cp:lastModifiedBy>Imran</cp:lastModifiedBy>
  <cp:revision>195</cp:revision>
  <dcterms:created xsi:type="dcterms:W3CDTF">2006-08-16T00:00:00Z</dcterms:created>
  <dcterms:modified xsi:type="dcterms:W3CDTF">2015-04-14T03:34:38Z</dcterms:modified>
</cp:coreProperties>
</file>